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FF7FF"/>
    <a:srgbClr val="C7CDD7"/>
    <a:srgbClr val="383FC2"/>
    <a:srgbClr val="000066"/>
    <a:srgbClr val="003366"/>
    <a:srgbClr val="327FBE"/>
    <a:srgbClr val="E5F6FB"/>
    <a:srgbClr val="D1FBFF"/>
    <a:srgbClr val="0091FE"/>
    <a:srgbClr val="5D9F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529" autoAdjust="0"/>
    <p:restoredTop sz="67070" autoAdjust="0"/>
  </p:normalViewPr>
  <p:slideViewPr>
    <p:cSldViewPr>
      <p:cViewPr>
        <p:scale>
          <a:sx n="100" d="100"/>
          <a:sy n="100" d="100"/>
        </p:scale>
        <p:origin x="-1944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778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 smtClean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  <a:endParaRPr lang="ru-RU" sz="32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 smtClean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54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8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5/5/2022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50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000240"/>
            <a:ext cx="7174361" cy="1569660"/>
          </a:xfrm>
        </p:spPr>
        <p:txBody>
          <a:bodyPr/>
          <a:lstStyle/>
          <a:p>
            <a:pPr algn="ctr"/>
            <a:r>
              <a:rPr lang="ru-RU" sz="3200" b="1" dirty="0" smtClean="0"/>
              <a:t>Совершенствование организации работы с</a:t>
            </a:r>
            <a:br>
              <a:rPr lang="ru-RU" sz="3200" b="1" dirty="0" smtClean="0"/>
            </a:br>
            <a:r>
              <a:rPr lang="ru-RU" sz="3200" b="1" dirty="0" smtClean="0"/>
              <a:t>отчетной документацией</a:t>
            </a:r>
            <a:endParaRPr lang="ru-RU" sz="32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071670" y="571480"/>
            <a:ext cx="6572296" cy="769441"/>
          </a:xfrm>
        </p:spPr>
        <p:txBody>
          <a:bodyPr/>
          <a:lstStyle/>
          <a:p>
            <a:pPr algn="ctr">
              <a:buNone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школа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№37» 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Новокузнецк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214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3" y="116632"/>
            <a:ext cx="5812346" cy="1477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проекта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«Совершенствование организации работы с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отчетной документацией»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 smtClean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436096" y="1105531"/>
            <a:ext cx="3528392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 Л. </a:t>
            </a:r>
            <a:r>
              <a:rPr kumimoji="0" lang="ru-RU" sz="11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Апанаева</a:t>
            </a:r>
            <a:r>
              <a:rPr kumimoji="0" lang="ru-RU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директор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(ФИО, должность руководителя заказчика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лин-проекта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   ___________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7200" algn="r" eaLnBrk="0" hangingPunct="0"/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                      </a:t>
            </a:r>
            <a:r>
              <a:rPr lang="ru-RU" sz="8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(подпись)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                           (И.О. Фамилия)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845957"/>
          <a:ext cx="871543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8051"/>
                <a:gridCol w="4427385"/>
              </a:tblGrid>
              <a:tr h="264834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Общие данные: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Заказчик: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Апанаева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Л.Л., директор МБОУ «СОШ №37»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Процесс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«Совершенствование организации работы с отчетной документацией»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Границы процесса: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от бумажной отчетности до ведения всей отчетности  в электронном виде.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Руководитель проекта: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Кривошеева Л. В., зам. директора по УВР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Команда проекта: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Матишева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 Т А., заместитель директора по УВР,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Синкина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 Е. С., заместитель директора по ВР., Гребенюк Н. Н., учитель математики, Моисеева Н. Н.., учитель русского языка и литературы, педагоги МБОУ «СОШ № 37»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Цели и эффекты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Сокращение временных затрат на информационно-аналитическую деятельность учителя и администрации, возможность дистанционное предоставление  и получения информации.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0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Обоснование выбора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Длительность заполнения отчетной документации учителями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Не все учителя своевременно предоставляют информацию, из-за больших информационных потоков.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Тратится много времени у администрации для сведения полученной информации от педагогов в единый отчет.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Нецелесообразные затраты финансовых и временных средств на подготовку бумажных вариантов документов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Сроки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 Согласование паспорта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лин-проекта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– 01.12.21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2. Картирование текущего состояния- 01.12.21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3.Анализ проблем и потерь - с 10.12.21по 10.01.22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4. Составление карты целевого состояния- с10.01.22по 10.02.22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5.Разработка плана мероприятий - с 11.02.22-11.03.22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6. Защита плана мероприятий перед заказчиком – 12.03.22 7.Внедрение улучшений – с 15.03.22 по 01.08.22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 Мониторинг результатов - с 01.08.22. - по 15.08.22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9. Закрытие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лин-проекта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- 25.08.2022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urier New" pitchFamily="49" charset="0"/>
                          <a:cs typeface="Times New Roman" pitchFamily="18" charset="0"/>
                        </a:rPr>
                        <a:t>10. Мониторинг стабильности достигнутых результатов – 01.09.22-31.12.22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0" y="2571744"/>
          <a:ext cx="4143404" cy="1428760"/>
        </p:xfrm>
        <a:graphic>
          <a:graphicData uri="http://schemas.openxmlformats.org/drawingml/2006/table">
            <a:tbl>
              <a:tblPr/>
              <a:tblGrid>
                <a:gridCol w="2312061"/>
                <a:gridCol w="890742"/>
                <a:gridCol w="940601"/>
              </a:tblGrid>
              <a:tr h="172761">
                <a:tc>
                  <a:txBody>
                    <a:bodyPr/>
                    <a:lstStyle/>
                    <a:p>
                      <a:pPr algn="ctr">
                        <a:spcAft>
                          <a:spcPts val="190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Наименование цели, единицы измерения </a:t>
                      </a:r>
                      <a:endParaRPr lang="ru-RU" sz="9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90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Текущий показатель</a:t>
                      </a:r>
                      <a:endParaRPr lang="ru-RU" sz="90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90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Целевой показатель</a:t>
                      </a:r>
                      <a:endParaRPr lang="ru-RU" sz="90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019">
                <a:tc>
                  <a:txBody>
                    <a:bodyPr/>
                    <a:lstStyle/>
                    <a:p>
                      <a:pPr marL="177800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Arial"/>
                        </a:rPr>
                        <a:t>Сокращение времени по заполнению отчетной документации</a:t>
                      </a:r>
                      <a:endParaRPr lang="ru-RU" sz="9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Arial"/>
                        </a:rPr>
                        <a:t>1-2 дня</a:t>
                      </a:r>
                      <a:endParaRPr lang="ru-RU" sz="9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Arial"/>
                        </a:rPr>
                        <a:t>до 30 минут у учителя;</a:t>
                      </a:r>
                      <a:endParaRPr lang="ru-RU" sz="900">
                        <a:latin typeface="Calibri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Arial"/>
                        </a:rPr>
                        <a:t>до 40 мнут у администрации</a:t>
                      </a:r>
                      <a:endParaRPr lang="ru-RU" sz="90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21">
                <a:tc>
                  <a:txBody>
                    <a:bodyPr/>
                    <a:lstStyle/>
                    <a:p>
                      <a:pPr marL="177800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Arial"/>
                        </a:rPr>
                        <a:t>Сокращение затрат на бумагу и расходные материалы для принтеров при работе с отчетами</a:t>
                      </a:r>
                      <a:endParaRPr lang="ru-RU" sz="9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Arial"/>
                        </a:rPr>
                        <a:t>частично</a:t>
                      </a:r>
                      <a:endParaRPr lang="ru-RU" sz="9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Arial"/>
                        </a:rPr>
                        <a:t>100%</a:t>
                      </a:r>
                      <a:endParaRPr lang="ru-RU" sz="9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4000504"/>
            <a:ext cx="4214810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Эффекты: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Сокращение временных затрат на информационно-аналитическую деятельность педагогов и администрации школы, возможность представлять информацию дистанционно.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5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714356"/>
            <a:ext cx="4929222" cy="584775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Команда проекта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28" y="1357298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2285992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5831" y="2244220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8509" y="224422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2889" y="224422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57422" y="1428736"/>
            <a:ext cx="464347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Кривошеева Л. В. - зам. директора по УВР– руководитель проекта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8773" y="224422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3372" y="2285992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4855" y="2244220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7533" y="224422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1913" y="224422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7797" y="224422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214282" y="3071810"/>
            <a:ext cx="87868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Матишева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 А.,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Синкина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Е. С., Гребенюк Н. Н., Моисеева Н. 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Коцуконь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Д.Н.,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педагоги МБОУ «СОШ № 37», участвующие в проекте по бережливым технологиям в образовании.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2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Прямая со стрелкой 28"/>
          <p:cNvCxnSpPr/>
          <p:nvPr/>
        </p:nvCxnSpPr>
        <p:spPr bwMode="auto">
          <a:xfrm rot="16200000" flipV="1">
            <a:off x="3893339" y="4107661"/>
            <a:ext cx="871550" cy="2286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/>
          <p:nvPr/>
        </p:nvCxnSpPr>
        <p:spPr bwMode="auto">
          <a:xfrm rot="16200000" flipV="1">
            <a:off x="7465239" y="4750603"/>
            <a:ext cx="1928826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/>
          <p:nvPr/>
        </p:nvCxnSpPr>
        <p:spPr bwMode="auto">
          <a:xfrm rot="5400000" flipH="1" flipV="1">
            <a:off x="6965173" y="4393413"/>
            <a:ext cx="785818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/>
          <p:nvPr/>
        </p:nvCxnSpPr>
        <p:spPr bwMode="auto">
          <a:xfrm rot="5400000" flipH="1" flipV="1">
            <a:off x="1357290" y="4071942"/>
            <a:ext cx="857256" cy="571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Прямая со стрелкой 27"/>
          <p:cNvCxnSpPr/>
          <p:nvPr/>
        </p:nvCxnSpPr>
        <p:spPr bwMode="auto">
          <a:xfrm rot="5400000" flipH="1" flipV="1">
            <a:off x="-107189" y="4464851"/>
            <a:ext cx="1714512" cy="357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/>
          <p:nvPr/>
        </p:nvCxnSpPr>
        <p:spPr bwMode="auto">
          <a:xfrm rot="5400000" flipH="1" flipV="1">
            <a:off x="5950747" y="4407707"/>
            <a:ext cx="1085864" cy="2714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Прямоугольник 14"/>
          <p:cNvSpPr/>
          <p:nvPr/>
        </p:nvSpPr>
        <p:spPr>
          <a:xfrm>
            <a:off x="785786" y="1428736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Процесс работы по предоставлению необходимой информации учителем по запросу администрации школы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428596" y="2214554"/>
            <a:ext cx="2143140" cy="128588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383FC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Курирующий направление деятельности заместитель директора сообщает на совещании или через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мессенджер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о необходимости предоставления информации, форме и сроках сдачи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 bwMode="auto">
          <a:xfrm>
            <a:off x="2643174" y="2500306"/>
            <a:ext cx="714380" cy="57150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3357554" y="2214554"/>
            <a:ext cx="2143140" cy="128588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383FC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Учителя берут указанную форму (варианты: из электронной почты или в бумажном варианте у зам. директора по УВР или переходят по ссылке в google-форму/документ) и заполняют отчёты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6357950" y="2214554"/>
            <a:ext cx="2143140" cy="128588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383FC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Курирующий заместитель директора сводит всю информацию в общий отчёт для дальнейшей работы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>
            <a:off x="5572132" y="2571744"/>
            <a:ext cx="714380" cy="57150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Пятно 2 20"/>
          <p:cNvSpPr/>
          <p:nvPr/>
        </p:nvSpPr>
        <p:spPr bwMode="auto">
          <a:xfrm>
            <a:off x="428596" y="3357562"/>
            <a:ext cx="928694" cy="714380"/>
          </a:xfrm>
          <a:prstGeom prst="irregularSeal2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Пятно 2 21"/>
          <p:cNvSpPr/>
          <p:nvPr/>
        </p:nvSpPr>
        <p:spPr bwMode="auto">
          <a:xfrm>
            <a:off x="7000892" y="3500438"/>
            <a:ext cx="914400" cy="914400"/>
          </a:xfrm>
          <a:prstGeom prst="irregularSeal2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5</a:t>
            </a:r>
          </a:p>
        </p:txBody>
      </p:sp>
      <p:sp>
        <p:nvSpPr>
          <p:cNvPr id="23" name="Пятно 2 22"/>
          <p:cNvSpPr/>
          <p:nvPr/>
        </p:nvSpPr>
        <p:spPr bwMode="auto">
          <a:xfrm>
            <a:off x="6143636" y="3429000"/>
            <a:ext cx="914400" cy="914400"/>
          </a:xfrm>
          <a:prstGeom prst="irregularSeal2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4</a:t>
            </a:r>
          </a:p>
        </p:txBody>
      </p:sp>
      <p:sp>
        <p:nvSpPr>
          <p:cNvPr id="24" name="Пятно 2 23"/>
          <p:cNvSpPr/>
          <p:nvPr/>
        </p:nvSpPr>
        <p:spPr bwMode="auto">
          <a:xfrm rot="198091">
            <a:off x="3878466" y="3378290"/>
            <a:ext cx="741327" cy="745298"/>
          </a:xfrm>
          <a:prstGeom prst="irregularSeal2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3</a:t>
            </a:r>
          </a:p>
        </p:txBody>
      </p:sp>
      <p:sp>
        <p:nvSpPr>
          <p:cNvPr id="25" name="Пятно 2 24"/>
          <p:cNvSpPr/>
          <p:nvPr/>
        </p:nvSpPr>
        <p:spPr bwMode="auto">
          <a:xfrm>
            <a:off x="1714480" y="3429000"/>
            <a:ext cx="785818" cy="714380"/>
          </a:xfrm>
          <a:prstGeom prst="irregularSeal2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2</a:t>
            </a: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5715008" y="4572008"/>
            <a:ext cx="1271590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Потеря времени на составление  отчета</a:t>
            </a: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7072330" y="4714884"/>
            <a:ext cx="1857388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Приходится отслеживать и напоминать учителям, не сдавшим информацию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7572396" y="5786454"/>
            <a:ext cx="1571604" cy="571504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l" eaLnBrk="0" hangingPunct="0"/>
            <a:r>
              <a:rPr lang="ru-RU" sz="11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Нерациональное использование бумаги и краски в принтерах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3786182" y="4500570"/>
            <a:ext cx="1643074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Потеря времени на поиск нужной формы отчёта и способа сдачи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1000100" y="4500570"/>
            <a:ext cx="2071702" cy="785818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Большие потоки информации, легко запутаться и упустить нужное (что, кому, когда)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42844" y="5500702"/>
            <a:ext cx="2286016" cy="571504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l" eaLnBrk="0" hangingPunct="0"/>
            <a:r>
              <a:rPr lang="ru-RU" sz="1100" dirty="0" smtClean="0">
                <a:solidFill>
                  <a:srgbClr val="000000"/>
                </a:solidFill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Нерациональное использование бумаги и краски в принтерах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ятно 2 41"/>
          <p:cNvSpPr/>
          <p:nvPr/>
        </p:nvSpPr>
        <p:spPr bwMode="auto">
          <a:xfrm>
            <a:off x="7786710" y="3286124"/>
            <a:ext cx="914400" cy="914400"/>
          </a:xfrm>
          <a:prstGeom prst="irregularSeal2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1</a:t>
            </a:r>
          </a:p>
        </p:txBody>
      </p:sp>
      <p:sp>
        <p:nvSpPr>
          <p:cNvPr id="39" name="Заголовок 38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Карта текущего состояния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64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 bwMode="auto">
          <a:xfrm>
            <a:off x="4949533" y="1428736"/>
            <a:ext cx="4194467" cy="4968552"/>
          </a:xfrm>
          <a:prstGeom prst="triangle">
            <a:avLst>
              <a:gd name="adj" fmla="val 515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4857752" y="5857892"/>
            <a:ext cx="4032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МБОУ «СОШ № 37"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5429256" y="5214950"/>
            <a:ext cx="320435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Прямая соединительная линия 8"/>
          <p:cNvCxnSpPr>
            <a:stCxn id="3" idx="1"/>
            <a:endCxn id="3" idx="5"/>
          </p:cNvCxnSpPr>
          <p:nvPr/>
        </p:nvCxnSpPr>
        <p:spPr bwMode="auto">
          <a:xfrm rot="10800000" flipH="1">
            <a:off x="6031013" y="3913012"/>
            <a:ext cx="20972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429256" y="450057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Региональный уровень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43504" y="321468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Федеральный</a:t>
            </a:r>
          </a:p>
          <a:p>
            <a:r>
              <a:rPr lang="ru-RU" dirty="0" smtClean="0"/>
              <a:t> уровень</a:t>
            </a:r>
            <a:endParaRPr lang="ru-RU" dirty="0"/>
          </a:p>
        </p:txBody>
      </p:sp>
      <p:sp>
        <p:nvSpPr>
          <p:cNvPr id="13" name="Выноска-облако 12"/>
          <p:cNvSpPr/>
          <p:nvPr/>
        </p:nvSpPr>
        <p:spPr bwMode="auto">
          <a:xfrm>
            <a:off x="285720" y="1571612"/>
            <a:ext cx="914400" cy="612648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Выноска-облако 14"/>
          <p:cNvSpPr/>
          <p:nvPr/>
        </p:nvSpPr>
        <p:spPr bwMode="auto">
          <a:xfrm>
            <a:off x="357158" y="2500306"/>
            <a:ext cx="914400" cy="612648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17" name="Выноска-облако 16"/>
          <p:cNvSpPr/>
          <p:nvPr/>
        </p:nvSpPr>
        <p:spPr bwMode="auto">
          <a:xfrm>
            <a:off x="357158" y="3571876"/>
            <a:ext cx="914400" cy="612648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</a:p>
        </p:txBody>
      </p:sp>
      <p:sp>
        <p:nvSpPr>
          <p:cNvPr id="6" name="Выноска-облако 5"/>
          <p:cNvSpPr/>
          <p:nvPr/>
        </p:nvSpPr>
        <p:spPr bwMode="auto">
          <a:xfrm>
            <a:off x="357158" y="4572008"/>
            <a:ext cx="914400" cy="612648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12" name="Выноска-облако 11"/>
          <p:cNvSpPr/>
          <p:nvPr/>
        </p:nvSpPr>
        <p:spPr bwMode="auto">
          <a:xfrm>
            <a:off x="5143504" y="5643578"/>
            <a:ext cx="734379" cy="501971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14" name="Выноска-облако 13"/>
          <p:cNvSpPr/>
          <p:nvPr/>
        </p:nvSpPr>
        <p:spPr bwMode="auto">
          <a:xfrm>
            <a:off x="5929322" y="5286388"/>
            <a:ext cx="914400" cy="418546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19" name="Выноска-облако 18"/>
          <p:cNvSpPr/>
          <p:nvPr/>
        </p:nvSpPr>
        <p:spPr bwMode="auto">
          <a:xfrm>
            <a:off x="7000892" y="5286388"/>
            <a:ext cx="763511" cy="471297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</a:p>
        </p:txBody>
      </p:sp>
      <p:sp>
        <p:nvSpPr>
          <p:cNvPr id="20" name="Выноска-облако 19"/>
          <p:cNvSpPr/>
          <p:nvPr/>
        </p:nvSpPr>
        <p:spPr bwMode="auto">
          <a:xfrm>
            <a:off x="7858148" y="5214950"/>
            <a:ext cx="735823" cy="526579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142976" y="1071546"/>
            <a:ext cx="642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Много времени уходит на информационно-аналитическую деятельность учителя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ыноска-облако 22"/>
          <p:cNvSpPr/>
          <p:nvPr/>
        </p:nvSpPr>
        <p:spPr bwMode="auto">
          <a:xfrm>
            <a:off x="8072462" y="5786454"/>
            <a:ext cx="714380" cy="500066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5</a:t>
            </a:r>
          </a:p>
        </p:txBody>
      </p:sp>
      <p:sp>
        <p:nvSpPr>
          <p:cNvPr id="24" name="Выноска-облако 23"/>
          <p:cNvSpPr/>
          <p:nvPr/>
        </p:nvSpPr>
        <p:spPr bwMode="auto">
          <a:xfrm>
            <a:off x="214282" y="5643578"/>
            <a:ext cx="857256" cy="571504"/>
          </a:xfrm>
          <a:prstGeom prst="cloudCallout">
            <a:avLst/>
          </a:prstGeom>
          <a:solidFill>
            <a:srgbClr val="C7CD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5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357290" y="1571612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Много разной информации в течение года требуется для заполнения, которая нередко дублируется; легко запутаться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728" y="2428868"/>
            <a:ext cx="4714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Есть необходимость в ежедневном представлении информации (по отсутствующим по болезни, например), заполнении  полугодовых отчётов и т.п. Уходит много времени на поиск нужной формы, заполнение и отправку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285852" y="364331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Формы для сбора информации представлены в разных видах с использованием разных ресурсов (в том числе и электронных)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85852" y="4500570"/>
            <a:ext cx="40005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Информация требуется разным административным работникам, руководителям МО и т.д. Все придумывает свои способы оперативного получения нужной информации.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357290" y="5786454"/>
            <a:ext cx="3392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Нет единой системы и требований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857256"/>
          </a:xfrm>
        </p:spPr>
        <p:txBody>
          <a:bodyPr/>
          <a:lstStyle/>
          <a:p>
            <a:pPr algn="ctr"/>
            <a:r>
              <a:rPr lang="ru-RU" dirty="0" smtClean="0"/>
              <a:t>Пирамида проблем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52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071670" y="642919"/>
            <a:ext cx="52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Карта целевого состояния процесса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285720" y="2714620"/>
            <a:ext cx="2428892" cy="1214446"/>
          </a:xfrm>
          <a:prstGeom prst="round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Единый доступ к отчётным формам в электронном варианте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7143768" y="2571744"/>
            <a:ext cx="1857388" cy="1214446"/>
          </a:xfrm>
          <a:prstGeom prst="round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Используя  полученные данные, заполняет итоговые отчёты и различные формы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3786182" y="2571744"/>
            <a:ext cx="2214578" cy="1214446"/>
          </a:xfrm>
          <a:prstGeom prst="round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Получает данные от учителей отчеты в едином электронном виде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 bwMode="auto">
          <a:xfrm>
            <a:off x="6072198" y="3000372"/>
            <a:ext cx="978408" cy="484632"/>
          </a:xfrm>
          <a:prstGeom prst="rightArrow">
            <a:avLst/>
          </a:prstGeom>
          <a:solidFill>
            <a:srgbClr val="AFF7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елка вправо 24"/>
          <p:cNvSpPr/>
          <p:nvPr/>
        </p:nvSpPr>
        <p:spPr bwMode="auto">
          <a:xfrm>
            <a:off x="2786050" y="3000372"/>
            <a:ext cx="978408" cy="484632"/>
          </a:xfrm>
          <a:prstGeom prst="rightArrow">
            <a:avLst/>
          </a:prstGeom>
          <a:solidFill>
            <a:srgbClr val="AFF7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7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85852" y="1357298"/>
            <a:ext cx="664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 РАЗРАБОТАТЬ ЕДИНУЮ ФОРМУ СБОРА И ПОЛУЧЕНИЯ ИНФОРМАЦИИ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2428868"/>
          <a:ext cx="8501122" cy="3429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366"/>
                <a:gridCol w="1816479"/>
                <a:gridCol w="1764853"/>
                <a:gridCol w="2013424"/>
              </a:tblGrid>
              <a:tr h="99874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цели (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ед.изм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Текущий показатель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Целевой показатель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Полученный результат, эффект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32162">
                <a:tc>
                  <a:txBody>
                    <a:bodyPr/>
                    <a:lstStyle/>
                    <a:p>
                      <a:pPr marL="1778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Arial"/>
                        </a:rPr>
                        <a:t>Сокращение времени по заполнению отчетной документации</a:t>
                      </a:r>
                      <a:endParaRPr lang="ru-RU" sz="14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Arial"/>
                        </a:rPr>
                        <a:t>1-2 дня</a:t>
                      </a:r>
                      <a:endParaRPr lang="ru-RU" sz="14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Arial"/>
                        </a:rPr>
                        <a:t>до 30 минут у учителя;</a:t>
                      </a:r>
                      <a:endParaRPr lang="ru-RU" sz="1400" dirty="0">
                        <a:latin typeface="Calibri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Arial"/>
                        </a:rPr>
                        <a:t>до 40 мнут у администрации</a:t>
                      </a:r>
                      <a:endParaRPr lang="ru-RU" sz="14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 временных затрат на информационно-аналитическую деятельность педагогов и администрации школы, возможность представлять информацию дистанционно. </a:t>
                      </a:r>
                      <a:endParaRPr lang="ru-RU" sz="1400" dirty="0"/>
                    </a:p>
                  </a:txBody>
                  <a:tcPr/>
                </a:tc>
              </a:tr>
              <a:tr h="1498117">
                <a:tc>
                  <a:txBody>
                    <a:bodyPr/>
                    <a:lstStyle/>
                    <a:p>
                      <a:pPr marL="1778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Arial"/>
                        </a:rPr>
                        <a:t>Сокращение затрат на бумагу и расходные материалы для принтеров при работе с отчетами</a:t>
                      </a:r>
                      <a:endParaRPr lang="ru-RU" sz="14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Arial"/>
                        </a:rPr>
                        <a:t>частично</a:t>
                      </a:r>
                      <a:endParaRPr lang="ru-RU" sz="140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Arial"/>
                        </a:rPr>
                        <a:t>100%</a:t>
                      </a:r>
                      <a:endParaRPr lang="ru-RU" sz="1400" dirty="0"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Достигнутые </a:t>
            </a:r>
            <a:r>
              <a:rPr lang="ru-RU" dirty="0" err="1" smtClean="0"/>
              <a:t>резудьтаты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94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27079" t="61238" r="5644" b="6250"/>
          <a:stretch>
            <a:fillRect/>
          </a:stretch>
        </p:blipFill>
        <p:spPr bwMode="auto">
          <a:xfrm>
            <a:off x="285720" y="1928802"/>
            <a:ext cx="8676936" cy="2571768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Результаты проекта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56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19035</TotalTime>
  <Words>774</Words>
  <Application>Microsoft Office PowerPoint</Application>
  <PresentationFormat>Экран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Совершенствование организации работы с отчетной документацией</vt:lpstr>
      <vt:lpstr>Паспорт проекта   «Совершенствование организации работы с отчетной документацией» </vt:lpstr>
      <vt:lpstr>Команда проекта</vt:lpstr>
      <vt:lpstr>Карта текущего состояния проекта</vt:lpstr>
      <vt:lpstr>Пирамида проблем </vt:lpstr>
      <vt:lpstr>Слайд 6</vt:lpstr>
      <vt:lpstr>Достигнутые резудьтаты</vt:lpstr>
      <vt:lpstr>Результаты проекта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USER</cp:lastModifiedBy>
  <cp:revision>631</cp:revision>
  <cp:lastPrinted>2021-12-27T04:13:06Z</cp:lastPrinted>
  <dcterms:created xsi:type="dcterms:W3CDTF">2007-01-29T08:57:19Z</dcterms:created>
  <dcterms:modified xsi:type="dcterms:W3CDTF">2022-05-05T07:20:19Z</dcterms:modified>
</cp:coreProperties>
</file>